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9" r:id="rId14"/>
    <p:sldId id="270" r:id="rId15"/>
    <p:sldId id="267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1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Podstrechnyy" userId="d3275ce00c86cd55" providerId="LiveId" clId="{0AE7B5D4-5BB8-48E1-BE52-4659878A4781}"/>
    <pc:docChg chg="modSld">
      <pc:chgData name="Alexander Podstrechnyy" userId="d3275ce00c86cd55" providerId="LiveId" clId="{0AE7B5D4-5BB8-48E1-BE52-4659878A4781}" dt="2021-11-08T14:18:23.879" v="0" actId="20577"/>
      <pc:docMkLst>
        <pc:docMk/>
      </pc:docMkLst>
      <pc:sldChg chg="modSp mod">
        <pc:chgData name="Alexander Podstrechnyy" userId="d3275ce00c86cd55" providerId="LiveId" clId="{0AE7B5D4-5BB8-48E1-BE52-4659878A4781}" dt="2021-11-08T14:18:23.879" v="0" actId="20577"/>
        <pc:sldMkLst>
          <pc:docMk/>
          <pc:sldMk cId="1379405591" sldId="256"/>
        </pc:sldMkLst>
        <pc:spChg chg="mod">
          <ac:chgData name="Alexander Podstrechnyy" userId="d3275ce00c86cd55" providerId="LiveId" clId="{0AE7B5D4-5BB8-48E1-BE52-4659878A4781}" dt="2021-11-08T14:18:23.879" v="0" actId="20577"/>
          <ac:spMkLst>
            <pc:docMk/>
            <pc:sldMk cId="1379405591" sldId="256"/>
            <ac:spMk id="2" creationId="{DDE48C9B-D80A-4BCD-ABBA-37DC9117A70D}"/>
          </ac:spMkLst>
        </pc:spChg>
      </pc:sldChg>
    </pc:docChg>
  </pc:docChgLst>
  <pc:docChgLst>
    <pc:chgData name="Alexander Podstrechnyy" userId="d3275ce00c86cd55" providerId="LiveId" clId="{2D9B787D-26FB-41CD-8212-14F478004667}"/>
    <pc:docChg chg="undo custSel addSld modSld">
      <pc:chgData name="Alexander Podstrechnyy" userId="d3275ce00c86cd55" providerId="LiveId" clId="{2D9B787D-26FB-41CD-8212-14F478004667}" dt="2021-10-05T15:02:06.949" v="285" actId="20577"/>
      <pc:docMkLst>
        <pc:docMk/>
      </pc:docMkLst>
      <pc:sldChg chg="addSp delSp modSp new mod">
        <pc:chgData name="Alexander Podstrechnyy" userId="d3275ce00c86cd55" providerId="LiveId" clId="{2D9B787D-26FB-41CD-8212-14F478004667}" dt="2021-10-05T15:02:06.949" v="285" actId="20577"/>
        <pc:sldMkLst>
          <pc:docMk/>
          <pc:sldMk cId="1379405591" sldId="256"/>
        </pc:sldMkLst>
        <pc:spChg chg="mod">
          <ac:chgData name="Alexander Podstrechnyy" userId="d3275ce00c86cd55" providerId="LiveId" clId="{2D9B787D-26FB-41CD-8212-14F478004667}" dt="2021-10-05T15:02:06.949" v="285" actId="20577"/>
          <ac:spMkLst>
            <pc:docMk/>
            <pc:sldMk cId="1379405591" sldId="256"/>
            <ac:spMk id="2" creationId="{DDE48C9B-D80A-4BCD-ABBA-37DC9117A70D}"/>
          </ac:spMkLst>
        </pc:spChg>
        <pc:spChg chg="mod">
          <ac:chgData name="Alexander Podstrechnyy" userId="d3275ce00c86cd55" providerId="LiveId" clId="{2D9B787D-26FB-41CD-8212-14F478004667}" dt="2021-10-05T14:48:36.474" v="266" actId="122"/>
          <ac:spMkLst>
            <pc:docMk/>
            <pc:sldMk cId="1379405591" sldId="256"/>
            <ac:spMk id="3" creationId="{34595F56-21B9-4CDD-AFA7-D60F38DD520B}"/>
          </ac:spMkLst>
        </pc:spChg>
        <pc:spChg chg="add del mod">
          <ac:chgData name="Alexander Podstrechnyy" userId="d3275ce00c86cd55" providerId="LiveId" clId="{2D9B787D-26FB-41CD-8212-14F478004667}" dt="2021-10-05T14:40:01.667" v="10" actId="478"/>
          <ac:spMkLst>
            <pc:docMk/>
            <pc:sldMk cId="1379405591" sldId="256"/>
            <ac:spMk id="5" creationId="{23163967-571E-441D-B4A7-0F439E4AC679}"/>
          </ac:spMkLst>
        </pc:spChg>
        <pc:spChg chg="add del mod">
          <ac:chgData name="Alexander Podstrechnyy" userId="d3275ce00c86cd55" providerId="LiveId" clId="{2D9B787D-26FB-41CD-8212-14F478004667}" dt="2021-10-05T14:41:01.282" v="70"/>
          <ac:spMkLst>
            <pc:docMk/>
            <pc:sldMk cId="1379405591" sldId="256"/>
            <ac:spMk id="7" creationId="{2BC61E85-1170-4AE0-A6B0-E5ADA68359E2}"/>
          </ac:spMkLst>
        </pc:spChg>
        <pc:spChg chg="add mod">
          <ac:chgData name="Alexander Podstrechnyy" userId="d3275ce00c86cd55" providerId="LiveId" clId="{2D9B787D-26FB-41CD-8212-14F478004667}" dt="2021-10-05T14:49:41.437" v="275" actId="164"/>
          <ac:spMkLst>
            <pc:docMk/>
            <pc:sldMk cId="1379405591" sldId="256"/>
            <ac:spMk id="9" creationId="{C8996FC2-1FA7-4876-8AC9-0277A54B720C}"/>
          </ac:spMkLst>
        </pc:spChg>
        <pc:spChg chg="add mod">
          <ac:chgData name="Alexander Podstrechnyy" userId="d3275ce00c86cd55" providerId="LiveId" clId="{2D9B787D-26FB-41CD-8212-14F478004667}" dt="2021-10-05T14:48:53.877" v="271" actId="571"/>
          <ac:spMkLst>
            <pc:docMk/>
            <pc:sldMk cId="1379405591" sldId="256"/>
            <ac:spMk id="11" creationId="{0A3BAD56-CDD8-40B4-A1A9-B0068CD13A23}"/>
          </ac:spMkLst>
        </pc:spChg>
        <pc:spChg chg="add mod">
          <ac:chgData name="Alexander Podstrechnyy" userId="d3275ce00c86cd55" providerId="LiveId" clId="{2D9B787D-26FB-41CD-8212-14F478004667}" dt="2021-10-05T14:48:53.510" v="270" actId="571"/>
          <ac:spMkLst>
            <pc:docMk/>
            <pc:sldMk cId="1379405591" sldId="256"/>
            <ac:spMk id="13" creationId="{17EBE799-8000-4090-8FBC-CCF49C8A35B7}"/>
          </ac:spMkLst>
        </pc:spChg>
        <pc:grpChg chg="add mod">
          <ac:chgData name="Alexander Podstrechnyy" userId="d3275ce00c86cd55" providerId="LiveId" clId="{2D9B787D-26FB-41CD-8212-14F478004667}" dt="2021-10-05T14:49:43.825" v="276" actId="1076"/>
          <ac:grpSpMkLst>
            <pc:docMk/>
            <pc:sldMk cId="1379405591" sldId="256"/>
            <ac:grpSpMk id="14" creationId="{84A3D148-2761-4178-9D7C-3CFCD04AEFD8}"/>
          </ac:grpSpMkLst>
        </pc:grpChg>
        <pc:picChg chg="add del mod">
          <ac:chgData name="Alexander Podstrechnyy" userId="d3275ce00c86cd55" providerId="LiveId" clId="{2D9B787D-26FB-41CD-8212-14F478004667}" dt="2021-10-05T14:40:01.667" v="10" actId="478"/>
          <ac:picMkLst>
            <pc:docMk/>
            <pc:sldMk cId="1379405591" sldId="256"/>
            <ac:picMk id="4" creationId="{6E70229F-D3E1-438A-82AF-EDA9818125F8}"/>
          </ac:picMkLst>
        </pc:picChg>
        <pc:picChg chg="add del mod">
          <ac:chgData name="Alexander Podstrechnyy" userId="d3275ce00c86cd55" providerId="LiveId" clId="{2D9B787D-26FB-41CD-8212-14F478004667}" dt="2021-10-05T14:41:01.282" v="70"/>
          <ac:picMkLst>
            <pc:docMk/>
            <pc:sldMk cId="1379405591" sldId="256"/>
            <ac:picMk id="6" creationId="{E5C486B6-722A-49BA-9F07-9A7A81D500C1}"/>
          </ac:picMkLst>
        </pc:picChg>
        <pc:picChg chg="add mod">
          <ac:chgData name="Alexander Podstrechnyy" userId="d3275ce00c86cd55" providerId="LiveId" clId="{2D9B787D-26FB-41CD-8212-14F478004667}" dt="2021-10-05T14:49:41.437" v="275" actId="164"/>
          <ac:picMkLst>
            <pc:docMk/>
            <pc:sldMk cId="1379405591" sldId="256"/>
            <ac:picMk id="8" creationId="{0A56AE5F-0C9D-42FA-835D-2460559032AF}"/>
          </ac:picMkLst>
        </pc:picChg>
        <pc:picChg chg="add mod">
          <ac:chgData name="Alexander Podstrechnyy" userId="d3275ce00c86cd55" providerId="LiveId" clId="{2D9B787D-26FB-41CD-8212-14F478004667}" dt="2021-10-05T14:48:53.877" v="271" actId="571"/>
          <ac:picMkLst>
            <pc:docMk/>
            <pc:sldMk cId="1379405591" sldId="256"/>
            <ac:picMk id="10" creationId="{B853AC8D-0BCF-48A7-9AA9-FBC43FCDD465}"/>
          </ac:picMkLst>
        </pc:picChg>
        <pc:picChg chg="add mod">
          <ac:chgData name="Alexander Podstrechnyy" userId="d3275ce00c86cd55" providerId="LiveId" clId="{2D9B787D-26FB-41CD-8212-14F478004667}" dt="2021-10-05T14:48:53.510" v="270" actId="571"/>
          <ac:picMkLst>
            <pc:docMk/>
            <pc:sldMk cId="1379405591" sldId="256"/>
            <ac:picMk id="12" creationId="{E2743B9E-A9B5-4F93-91F0-820A1440F9AD}"/>
          </ac:picMkLst>
        </pc:picChg>
      </pc:sldChg>
      <pc:sldChg chg="modSp new mod">
        <pc:chgData name="Alexander Podstrechnyy" userId="d3275ce00c86cd55" providerId="LiveId" clId="{2D9B787D-26FB-41CD-8212-14F478004667}" dt="2021-10-05T14:48:06.444" v="262" actId="12"/>
        <pc:sldMkLst>
          <pc:docMk/>
          <pc:sldMk cId="314960510" sldId="257"/>
        </pc:sldMkLst>
        <pc:spChg chg="mod">
          <ac:chgData name="Alexander Podstrechnyy" userId="d3275ce00c86cd55" providerId="LiveId" clId="{2D9B787D-26FB-41CD-8212-14F478004667}" dt="2021-10-05T14:44:44.604" v="203"/>
          <ac:spMkLst>
            <pc:docMk/>
            <pc:sldMk cId="314960510" sldId="257"/>
            <ac:spMk id="2" creationId="{1356F216-8E53-4328-949D-6BA6D2B7F4A7}"/>
          </ac:spMkLst>
        </pc:spChg>
        <pc:spChg chg="mod">
          <ac:chgData name="Alexander Podstrechnyy" userId="d3275ce00c86cd55" providerId="LiveId" clId="{2D9B787D-26FB-41CD-8212-14F478004667}" dt="2021-10-05T14:48:06.444" v="262" actId="12"/>
          <ac:spMkLst>
            <pc:docMk/>
            <pc:sldMk cId="314960510" sldId="257"/>
            <ac:spMk id="3" creationId="{98D7C995-1FB2-43E8-81C4-2FC212DC3AE2}"/>
          </ac:spMkLst>
        </pc:spChg>
      </pc:sldChg>
      <pc:sldMasterChg chg="addSldLayout">
        <pc:chgData name="Alexander Podstrechnyy" userId="d3275ce00c86cd55" providerId="LiveId" clId="{2D9B787D-26FB-41CD-8212-14F478004667}" dt="2021-10-05T14:38:22.764" v="0" actId="680"/>
        <pc:sldMasterMkLst>
          <pc:docMk/>
          <pc:sldMasterMk cId="2645070519" sldId="2147483648"/>
        </pc:sldMasterMkLst>
        <pc:sldLayoutChg chg="add">
          <pc:chgData name="Alexander Podstrechnyy" userId="d3275ce00c86cd55" providerId="LiveId" clId="{2D9B787D-26FB-41CD-8212-14F478004667}" dt="2021-10-05T14:38:22.764" v="0" actId="680"/>
          <pc:sldLayoutMkLst>
            <pc:docMk/>
            <pc:sldMasterMk cId="2645070519" sldId="2147483648"/>
            <pc:sldLayoutMk cId="4189521943" sldId="2147483649"/>
          </pc:sldLayoutMkLst>
        </pc:sldLayoutChg>
      </pc:sldMasterChg>
    </pc:docChg>
  </pc:docChgLst>
  <pc:docChgLst>
    <pc:chgData name="Alexander Podstrechnyy" userId="d3275ce00c86cd55" providerId="LiveId" clId="{6850558A-6D02-4415-99AF-84CC7F751F47}"/>
    <pc:docChg chg="modSld">
      <pc:chgData name="Alexander Podstrechnyy" userId="d3275ce00c86cd55" providerId="LiveId" clId="{6850558A-6D02-4415-99AF-84CC7F751F47}" dt="2021-11-08T14:18:00.032" v="116"/>
      <pc:docMkLst>
        <pc:docMk/>
      </pc:docMkLst>
      <pc:sldChg chg="modSp mod">
        <pc:chgData name="Alexander Podstrechnyy" userId="d3275ce00c86cd55" providerId="LiveId" clId="{6850558A-6D02-4415-99AF-84CC7F751F47}" dt="2021-11-08T14:18:00.032" v="116"/>
        <pc:sldMkLst>
          <pc:docMk/>
          <pc:sldMk cId="1379405591" sldId="256"/>
        </pc:sldMkLst>
        <pc:spChg chg="mod">
          <ac:chgData name="Alexander Podstrechnyy" userId="d3275ce00c86cd55" providerId="LiveId" clId="{6850558A-6D02-4415-99AF-84CC7F751F47}" dt="2021-11-08T14:18:00.032" v="116"/>
          <ac:spMkLst>
            <pc:docMk/>
            <pc:sldMk cId="1379405591" sldId="256"/>
            <ac:spMk id="2" creationId="{DDE48C9B-D80A-4BCD-ABBA-37DC9117A70D}"/>
          </ac:spMkLst>
        </pc:spChg>
        <pc:spChg chg="mod">
          <ac:chgData name="Alexander Podstrechnyy" userId="d3275ce00c86cd55" providerId="LiveId" clId="{6850558A-6D02-4415-99AF-84CC7F751F47}" dt="2021-11-08T14:13:31.785" v="114" actId="20577"/>
          <ac:spMkLst>
            <pc:docMk/>
            <pc:sldMk cId="1379405591" sldId="256"/>
            <ac:spMk id="3" creationId="{34595F56-21B9-4CDD-AFA7-D60F38DD520B}"/>
          </ac:spMkLst>
        </pc:spChg>
      </pc:sldChg>
      <pc:sldChg chg="modSp">
        <pc:chgData name="Alexander Podstrechnyy" userId="d3275ce00c86cd55" providerId="LiveId" clId="{6850558A-6D02-4415-99AF-84CC7F751F47}" dt="2021-11-08T14:18:00.032" v="116"/>
        <pc:sldMkLst>
          <pc:docMk/>
          <pc:sldMk cId="314960510" sldId="257"/>
        </pc:sldMkLst>
        <pc:spChg chg="mod">
          <ac:chgData name="Alexander Podstrechnyy" userId="d3275ce00c86cd55" providerId="LiveId" clId="{6850558A-6D02-4415-99AF-84CC7F751F47}" dt="2021-11-08T14:18:00.032" v="116"/>
          <ac:spMkLst>
            <pc:docMk/>
            <pc:sldMk cId="314960510" sldId="257"/>
            <ac:spMk id="2" creationId="{1356F216-8E53-4328-949D-6BA6D2B7F4A7}"/>
          </ac:spMkLst>
        </pc:spChg>
        <pc:spChg chg="mod">
          <ac:chgData name="Alexander Podstrechnyy" userId="d3275ce00c86cd55" providerId="LiveId" clId="{6850558A-6D02-4415-99AF-84CC7F751F47}" dt="2021-11-08T14:18:00.032" v="116"/>
          <ac:spMkLst>
            <pc:docMk/>
            <pc:sldMk cId="314960510" sldId="257"/>
            <ac:spMk id="3" creationId="{98D7C995-1FB2-43E8-81C4-2FC212DC3A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CF480-13DA-4DE1-81A1-87A60D2755AA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7FE0-113A-4B17-831E-F08537DA8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7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7FE0-113A-4B17-831E-F08537DA84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0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0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1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9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10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7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7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5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0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5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48C9B-D80A-4BCD-ABBA-37DC9117A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3600" b="1" dirty="0"/>
              <a:t>Тема:</a:t>
            </a:r>
            <a:br>
              <a:rPr lang="ru-RU" sz="3600" dirty="0"/>
            </a:br>
            <a:r>
              <a:rPr lang="ru-RU" sz="3600" dirty="0"/>
              <a:t>Действие эффектов дохода и замещения в российской экономике.</a:t>
            </a:r>
            <a:endParaRPr lang="en-US" sz="3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595F56-21B9-4CDD-AFA7-D60F38DD5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5133" y="4634316"/>
            <a:ext cx="5401733" cy="1464732"/>
          </a:xfrm>
        </p:spPr>
        <p:txBody>
          <a:bodyPr>
            <a:normAutofit/>
          </a:bodyPr>
          <a:lstStyle/>
          <a:p>
            <a:pPr algn="ctr"/>
            <a:r>
              <a:rPr lang="ru-RU" sz="1600" b="1" dirty="0"/>
              <a:t>Подготовил: </a:t>
            </a:r>
            <a:r>
              <a:rPr lang="ru-RU" sz="1600" dirty="0" err="1"/>
              <a:t>подстречный</a:t>
            </a:r>
            <a:r>
              <a:rPr lang="ru-RU" sz="1600" dirty="0"/>
              <a:t> </a:t>
            </a:r>
            <a:r>
              <a:rPr lang="ru-RU" sz="1600" dirty="0" err="1"/>
              <a:t>а.в</a:t>
            </a:r>
            <a:r>
              <a:rPr lang="ru-RU" sz="1600" dirty="0"/>
              <a:t> – 1э2</a:t>
            </a:r>
            <a:endParaRPr lang="ru-RU" sz="1600" b="1" dirty="0"/>
          </a:p>
          <a:p>
            <a:pPr algn="ctr"/>
            <a:r>
              <a:rPr lang="ru-RU" sz="1600" b="1" dirty="0"/>
              <a:t>Проверил: </a:t>
            </a:r>
            <a:r>
              <a:rPr lang="ru-RU" sz="1600" dirty="0"/>
              <a:t>преподаватель МИКРОЭКОНОМИКИ ХАЧАТУРЯН К. С.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4A3D148-2761-4178-9D7C-3CFCD04AEFD8}"/>
              </a:ext>
            </a:extLst>
          </p:cNvPr>
          <p:cNvGrpSpPr/>
          <p:nvPr/>
        </p:nvGrpSpPr>
        <p:grpSpPr>
          <a:xfrm>
            <a:off x="4130234" y="449748"/>
            <a:ext cx="3992492" cy="1458856"/>
            <a:chOff x="4099754" y="449748"/>
            <a:chExt cx="3992492" cy="1458856"/>
          </a:xfrm>
        </p:grpSpPr>
        <p:pic>
          <p:nvPicPr>
            <p:cNvPr id="8" name="Изображение 9">
              <a:extLst>
                <a:ext uri="{FF2B5EF4-FFF2-40B4-BE49-F238E27FC236}">
                  <a16:creationId xmlns:a16="http://schemas.microsoft.com/office/drawing/2014/main" id="{0A56AE5F-0C9D-42FA-835D-246055903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754" y="449748"/>
              <a:ext cx="3694682" cy="11496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996FC2-1FA7-4876-8AC9-0277A54B720C}"/>
                </a:ext>
              </a:extLst>
            </p:cNvPr>
            <p:cNvSpPr txBox="1"/>
            <p:nvPr/>
          </p:nvSpPr>
          <p:spPr>
            <a:xfrm>
              <a:off x="4099754" y="1539272"/>
              <a:ext cx="3992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rgbClr val="951A1D"/>
                  </a:solidFill>
                </a:rPr>
                <a:t>МОСКОВСКИЙ ОБЛАСТНОЙ ФИЛИАЛ</a:t>
              </a:r>
              <a:endParaRPr lang="en-US" b="1" dirty="0">
                <a:solidFill>
                  <a:srgbClr val="951A1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40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0B85C-39C8-47CD-AE2B-16B1DC8B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Товары </a:t>
            </a:r>
            <a:r>
              <a:rPr lang="ru-RU" dirty="0" err="1"/>
              <a:t>Гиффена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887485-8D32-4595-8ADA-4CCD894D1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54292"/>
            <a:ext cx="5059680" cy="4817105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Товар </a:t>
            </a:r>
            <a:r>
              <a:rPr lang="ru-RU" b="1" dirty="0" err="1"/>
              <a:t>Гиффена</a:t>
            </a:r>
            <a:r>
              <a:rPr lang="ru-RU" b="1" dirty="0"/>
              <a:t> — товар, спрос на который, при прочих равных условиях, изменяется в том же направлении, что и его цена, поскольку эффект дохода является сильнее эффекта замещения. Причем основной закон спроса </a:t>
            </a:r>
            <a:r>
              <a:rPr lang="ru-RU" b="1" u="sng" dirty="0"/>
              <a:t>нарушается</a:t>
            </a:r>
            <a:r>
              <a:rPr lang="ru-RU" b="1" dirty="0"/>
              <a:t>. Эффекты дохода и замены направлены в разные стороны, причем ЭД сильнее.</a:t>
            </a:r>
          </a:p>
          <a:p>
            <a:r>
              <a:rPr lang="ru-RU" dirty="0"/>
              <a:t>Слева изображены два наиболее популярных изображения Парадокса </a:t>
            </a:r>
            <a:r>
              <a:rPr lang="ru-RU" dirty="0" err="1"/>
              <a:t>Гиффена</a:t>
            </a:r>
            <a:r>
              <a:rPr lang="ru-RU" dirty="0"/>
              <a:t>, названного в честь британского статистика и экономиста Роберта </a:t>
            </a:r>
            <a:r>
              <a:rPr lang="ru-RU" dirty="0" err="1"/>
              <a:t>Гиффена</a:t>
            </a:r>
            <a:r>
              <a:rPr lang="ru-RU" dirty="0"/>
              <a:t> (1837-1910).</a:t>
            </a:r>
          </a:p>
          <a:p>
            <a:r>
              <a:rPr lang="ru-RU" dirty="0"/>
              <a:t>Пример: увеличение спроса на картофель в 1840-х в Ирландии во время пандемии фитофтороза (болезни картофеля).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3DF6666-E8EB-46C1-BEDC-72459B25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610592"/>
            <a:ext cx="3348037" cy="273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Кривая спроса на товары Гиффена">
            <a:extLst>
              <a:ext uri="{FF2B5EF4-FFF2-40B4-BE49-F238E27FC236}">
                <a16:creationId xmlns:a16="http://schemas.microsoft.com/office/drawing/2014/main" id="{57DE5251-3FF5-4DA4-B5C5-283D56B0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137617"/>
            <a:ext cx="2076450" cy="176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51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7E09FE-DA85-4708-AEF6-8881E215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Действие ЭЗ и ЭД в России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BE868D-9D12-480A-AB67-42EE05B59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ru-RU" dirty="0"/>
              <a:t>В российской экономике были моменты проявления ЭЗ и ЭД. Рассмотрим наиболее показательные и интересные из них. Как ни странно, большинство примеров в моей презентации связаны именно с парадоксом </a:t>
            </a:r>
            <a:r>
              <a:rPr lang="ru-RU" dirty="0" err="1"/>
              <a:t>Гиффена</a:t>
            </a:r>
            <a:r>
              <a:rPr lang="ru-RU" dirty="0"/>
              <a:t>, поскольку он наиболее точно и конкретно позволяет рассмотреть ЭД и ЭЗ.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5FFDAB-0B4E-4C88-A59D-FF3FA936E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48" y="2015490"/>
            <a:ext cx="449927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30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1FDC5-5A64-447A-9BA2-D591A9BC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Россия 1991 года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23CF30-145F-49D2-877F-F291BA33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54294"/>
            <a:ext cx="4998720" cy="472566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1991-й год в России памятен в основном Павловской реформой денег и путчем ГКЧП. Непростые времена коснулись и торговли, менявшей свою структуру и процесс обмена товаров: денежная реформа, слухи о либерализации цен (</a:t>
            </a:r>
            <a:r>
              <a:rPr lang="ru-RU" i="1" dirty="0"/>
              <a:t>ослабление гос. регулирования в области ценообразования</a:t>
            </a:r>
            <a:r>
              <a:rPr lang="ru-RU" dirty="0"/>
              <a:t>), введение 5% налога с продаж. Всё это сказывалось на стоимости товаров, цены на которые становились выше, а заработные платы оставались прежними.</a:t>
            </a:r>
          </a:p>
          <a:p>
            <a:r>
              <a:rPr lang="ru-RU" dirty="0"/>
              <a:t>Ажиотажный спрос на дорогие товары в первую очередь привёл к исчезновению из продажи автомобилей и к резкому росту их долларовых цен. Причём цены в долларах на советские автомобили в СССР превысили розничные цены на эти же машины в странах Восточной Европы — раньше это был потолок цены для отечественного автопрома.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5D44F0-4702-4D82-8683-8A49A095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3" y="2196716"/>
            <a:ext cx="2819400" cy="195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BEDA820-6D60-449F-A3A5-2D2078902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9"/>
          <a:stretch/>
        </p:blipFill>
        <p:spPr bwMode="auto">
          <a:xfrm>
            <a:off x="6222423" y="4111323"/>
            <a:ext cx="2819400" cy="16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A597F06-D137-432A-B0BB-E032BEA37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823" y="2196716"/>
            <a:ext cx="2837994" cy="195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EAE2C83-271C-4E1F-9A10-AB98239C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824" y="4111323"/>
            <a:ext cx="2837994" cy="16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86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1FE48-A22A-4611-BC38-5A76D71C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Россия 1991 года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12340-1986-4039-82D5-504773663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34551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Новости о либерализации цен (это не касалось товаров низшей категории) в январе 1992 года стали одной из причин мгновенного взлета цен на них: общий рост цен за 1991 год составил более 8 раз. Инфляция так же не заставила себя ждать. </a:t>
            </a:r>
          </a:p>
          <a:p>
            <a:r>
              <a:rPr lang="ru-RU" dirty="0"/>
              <a:t>На фоне описанных экономических изменений потребители начали активную закупку необходимых им товаров по мере своих материальных возможностей, что в скором времени вызвало дефицит многих товаров не только из низшей категории, но и обычных товаров. Парадокс </a:t>
            </a:r>
            <a:r>
              <a:rPr lang="ru-RU" dirty="0" err="1"/>
              <a:t>Гиффена</a:t>
            </a:r>
            <a:r>
              <a:rPr lang="ru-RU" dirty="0"/>
              <a:t>, а вместе с ним ЭД и ЭЗ на данном примере видны очень хорошо.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906B1E-F5BA-41A9-AB0A-50EFD0A7D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7" y="1966386"/>
            <a:ext cx="2658117" cy="181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94B3B58-6604-4A73-998B-645EE9E1D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8" y="3775827"/>
            <a:ext cx="2658116" cy="18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AC42089-4852-4928-89BD-CBD6215F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645" y="2021324"/>
            <a:ext cx="2782102" cy="17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04CDF4B-28C7-4C1C-BFC0-3850D9A50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644" y="3795456"/>
            <a:ext cx="2782101" cy="185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7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8DAE92-8ED8-4137-9DD7-76B3F2E5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Паводок на Дальнем востоке – 2013 г.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FFCF93-60B1-42C8-9A2B-AE46EAFD1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72566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июле-сентябре 2013 года на Дальнем востоке произошел масштабный паводок. Ущерб оценивается в 87,9 млрд руб. Общее число пострадавших тогда превысило 190 000 человек, без крова остались 3500 семей. Был нанесен огромный урон сельскохозяйственным угодьям, вследствие чего подскочили цены и спрос на продукцию данной экономической отрасли. Для стабилизации обстановки была организована масштабная гуманитарная кампания помощи пострадавшим, поддерживаемая как государством (Россия, Китай), так и некоторыми частными организациями (Первый канал). Оперативные действия по восстановлению региона практически сразу предотвратили кризис. 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AE8C0F-4067-4B45-A1EE-FB745AC0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58" y="1845734"/>
            <a:ext cx="3048892" cy="20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822B762-8D73-422F-9ED0-956440EE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58" y="3879321"/>
            <a:ext cx="3048892" cy="198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DDE9820C-8296-4FBD-A892-E09F4212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0" y="1867853"/>
            <a:ext cx="1981200" cy="132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8C4259A-C9E5-47BF-A3F6-44F3A6EA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1" y="3189298"/>
            <a:ext cx="1981200" cy="132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F6908B8C-F2C4-4A12-9A1C-13CE3426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0" y="4510743"/>
            <a:ext cx="1981200" cy="13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4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1B25B-C4AB-42D8-A5DA-A7ABD6A30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Пандемия коронавируса – 2020 г.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98C969-2428-409E-81FF-371E0D563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3"/>
            <a:ext cx="5059680" cy="472566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Опасаясь того, что из-за ограничений, связанных с пандемией коронавируса, перестанут работать предприятия, люди бросились покупать еду и средства личной гигиены. По мере того, как товар сметали с прилавков (лидирующие позиции занимали гречка и туалетная бумага), цены повышались, что еще больше подстегивало людей, которые часто дрались за последний рулон туалетной бумаги. Особенно предприимчивые граждане, запасавшиеся гречкой по магазинной цене, выставляли на онлайн-продажу часть скупленной крупы буквально по рублю за грамм.</a:t>
            </a:r>
          </a:p>
          <a:p>
            <a:r>
              <a:rPr lang="ru-RU" dirty="0"/>
              <a:t>В данном случае скупаемые товары можно назвать товарами </a:t>
            </a:r>
            <a:r>
              <a:rPr lang="ru-RU" dirty="0" err="1"/>
              <a:t>Гиффена</a:t>
            </a:r>
            <a:r>
              <a:rPr lang="ru-RU" dirty="0"/>
              <a:t> – рост цены на эти товары не препятствовал росту спроса.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D42DA0-2E77-49E5-A423-733DDD80F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98" y="5478135"/>
            <a:ext cx="1223241" cy="8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DC2A147-5CB1-4B77-85E8-A755A584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829050"/>
            <a:ext cx="2952750" cy="195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C28918E-FE7D-4F74-8254-5A348D6E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9380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4292048-3E4A-43D7-8434-8AF1BA0B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5448378"/>
            <a:ext cx="1262148" cy="8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529633C-6561-47BC-8BB4-2F461D59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524027"/>
            <a:ext cx="2943395" cy="195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DC6F65B-411B-4348-BE88-64E335B0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33" y="1874738"/>
            <a:ext cx="2931467" cy="19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80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0AB5E-58B7-4070-8D06-8D834132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85D062-F826-49B6-B82A-5E2D434E4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Таким образом, подводя итоги по вышеизложенному материалу можно заключить, что эффект дохода и эффект замены являются одними из самых интересных и полезных экономических явлений. Они позволяют объяснить действия того или иного участника экономического процесса – будь то конкретный потребитель или работник или население конкретного региона, с точки зрения экономической науки. На основе данных эффектов, а также Парадокса </a:t>
            </a:r>
            <a:r>
              <a:rPr lang="ru-RU" dirty="0" err="1"/>
              <a:t>Гиффена</a:t>
            </a:r>
            <a:r>
              <a:rPr lang="ru-RU" dirty="0"/>
              <a:t>, можно проделать аналитическую работу и подстроиться под меняющиеся экономические условия как потребителю, так и производителю товаров или услуг.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74DABCE-09F9-4CF5-8764-49928243C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8"/>
          <a:stretch/>
        </p:blipFill>
        <p:spPr bwMode="auto">
          <a:xfrm>
            <a:off x="1097280" y="4186238"/>
            <a:ext cx="514794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0746A89-BBF0-4DBB-A877-6C7661DEA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/>
          <a:stretch/>
        </p:blipFill>
        <p:spPr bwMode="auto">
          <a:xfrm>
            <a:off x="5903119" y="4186237"/>
            <a:ext cx="5252561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19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6AA78-7530-4CEA-9C85-72F1A2D3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48DBE-1A98-4E78-8DB0-7592B5C8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2649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Эффект дохода и эффект замещения. — Текст : электронный // spravochnick.ru : [сайт]. — URL: https://spravochnick.ru/ekonomika/ekonomika_kak_nauka/effekt_dohoda_i_effekt_zamescheniya/ (дата обращения: 17.02.2022).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Эффект дохода и эффект замещения - категории товаров и описание эффектов. — Текст : электронный // evkova.org : [сайт]. — URL: https://www.evkova.org/effekt-dohoda-i-effekt-zamescheniya-kategorii-tovarov-i-opisanie-effektov#%D0%9A%D0%B0%D1%82%D0%B5%D0%B3%D0%BE%D1%80%D0%B8%D0%B8%20%D1%82%D0%BE%D0%B2%D0%B0%D1%80%D0%BE%D0%B2 (дата обращения: 17.02.2022).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Что такое эффект </a:t>
            </a:r>
            <a:r>
              <a:rPr lang="ru-RU" dirty="0" err="1"/>
              <a:t>Гиффена</a:t>
            </a:r>
            <a:r>
              <a:rPr lang="ru-RU" dirty="0"/>
              <a:t>: примеры - Определение | </a:t>
            </a:r>
            <a:r>
              <a:rPr lang="ru-RU" dirty="0" err="1"/>
              <a:t>SendPulse</a:t>
            </a:r>
            <a:r>
              <a:rPr lang="ru-RU" dirty="0"/>
              <a:t>. — Текст : электронный // sendpulse.com : [сайт]. — URL: https://sendpulse.com/ru/support/glossary/giffen-effect (дата обращения: 17.02.2022).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СССР 1991 года: цены в магазинах. — Текст : электронный // daxgarth.wordpress.com : [сайт]. — URL: https://daxgarth.wordpress.com/2017/08/13/1991-ussr-prices/ (дата обращения: 17.02.2022).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10 крупнейших природных катастроф в России - Ведомости. — Текст : электронный // vedomosti.ru : [сайт]. — URL: https://www.vedomosti.ru/finance/galleries/2017/11/02/740422-10-prirodnih-katastrof (дата обращения: 17.02.2022).</a:t>
            </a:r>
          </a:p>
        </p:txBody>
      </p:sp>
    </p:spTree>
    <p:extLst>
      <p:ext uri="{BB962C8B-B14F-4D97-AF65-F5344CB8AC3E}">
        <p14:creationId xmlns:p14="http://schemas.microsoft.com/office/powerpoint/2010/main" val="147760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6F216-8E53-4328-949D-6BA6D2B7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7C995-1FB2-43E8-81C4-2FC212DC3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27220" cy="402336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Введение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Эффект замены (замещения)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Эффект дохода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Категории товаров в зависимости от реакции покупателя на рост реального дохода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Малоценные (низшие) товары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Нормальные товары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Товары </a:t>
            </a:r>
            <a:r>
              <a:rPr lang="ru-RU" dirty="0" err="1"/>
              <a:t>Гиффена</a:t>
            </a: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Примеры в российской экономике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Заключение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1AC0AD-0A85-4FF7-BF1D-048716AE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2078144"/>
            <a:ext cx="37909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D04C4-5F94-4118-AA28-1EB335AF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95834B-75FF-4CEC-A09E-F8F2DE10B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r>
              <a:rPr lang="ru-RU" dirty="0"/>
              <a:t>Перед тем, как перейти к более конкретным примерам, давайте разберемся в том, что же такое эффект дохода и эффект замещения и как они работают. Это поможет лучше понять тему моей презентации.</a:t>
            </a:r>
          </a:p>
          <a:p>
            <a:r>
              <a:rPr lang="ru-RU" dirty="0"/>
              <a:t>Первое, что важно отметить: потребитель чаще всего использует экономические бага не по отдельности, а в определенных наборах. В свою очередь, </a:t>
            </a:r>
            <a:r>
              <a:rPr lang="ru-RU" b="1" dirty="0"/>
              <a:t>набор благ — совокупность определённых количеств различных благ, потребляемых совместно в определённый период времени.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9AEA711-4663-45B8-A9C6-747F0479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" y="1894008"/>
            <a:ext cx="5612968" cy="397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9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AE921-E48F-4756-ABD2-43AF0CF3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632CA1-D534-4679-8EA5-D6FF57027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81250"/>
            <a:ext cx="4998720" cy="3487844"/>
          </a:xfrm>
        </p:spPr>
        <p:txBody>
          <a:bodyPr/>
          <a:lstStyle/>
          <a:p>
            <a:r>
              <a:rPr lang="ru-RU" dirty="0"/>
              <a:t>К появлении эффектов дохода и замещения приводит любое изменение цены, так как оно меняет объем доступных благ и их отдельные цены. Данные эффекты являются реакцией потребителя на изменение относительных цен и реального дохода.</a:t>
            </a:r>
          </a:p>
          <a:p>
            <a:r>
              <a:rPr lang="ru-RU" dirty="0"/>
              <a:t>Рассмотрим подробнее каждый эффект на следующих слайдах. Для удобства, на слайдах эффект замены будет писаться как ЭЗ, а эффект дохода – ЭД.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E360EB4-41D5-4047-A46A-6494DE7B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272" y="1953579"/>
            <a:ext cx="6119927" cy="316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86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85D0B-CCFF-45A5-87BF-EDD75C37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 замены (замещения)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AD945F-2541-4B8C-9BE9-6DD7D22BE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r>
              <a:rPr lang="ru-RU" b="1" dirty="0"/>
              <a:t>Эффект замещения — изменение структуры потребительского спроса в результате изменения цены одного из благ, входящих в потребительский набор.</a:t>
            </a:r>
          </a:p>
          <a:p>
            <a:r>
              <a:rPr lang="ru-RU" dirty="0"/>
              <a:t>Суть этого эффекта сводится к тому, что потребитель при росте цен одного блага переориентируется на другое благо с похожими потребительскими свойствами, но с неизменной ценой. Иными словами, потребители склонны замещать более дорогие блага более дешёвыми. В результате спрос на первоначальное благо падает.</a:t>
            </a:r>
          </a:p>
          <a:p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F06D8FD-035C-4B97-893E-2C5DDAF3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6" y="2152228"/>
            <a:ext cx="549571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63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AF9DE-E6EF-4FFF-9472-002083A9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 дохода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A18D6E-EFE5-4001-9F07-AD592A2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878916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Эффект дохода — воздействие, оказываемое на структуру спроса потребителя за счёт изменения его реального дохода, вызванного изменением цены блага.</a:t>
            </a:r>
          </a:p>
          <a:p>
            <a:r>
              <a:rPr lang="ru-RU" dirty="0"/>
              <a:t>Суть этого эффекта заключается в том, что при снижении цены на какое-либо благо человек может купить этого блага больше, не отказывая себе в приобретении других благ. Эффект дохода отражает воздействие на величину спроса изменения реального дохода покупателя. Падение цены одного товара оказывает, пусть незначительное, влияние на общий уровень цен и делает потребителя относительно богаче, а его реальные доходы, пусть незначительно, но растут. Свой дополнительный доход, получаемый в результате снижения цены данного блага, он может направить как на приобретение его дополнительных единиц, так и на увеличение потребления других благ.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A8DCA0F2-5E36-46EF-B984-FEB01B741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r="10219"/>
          <a:stretch/>
        </p:blipFill>
        <p:spPr bwMode="auto">
          <a:xfrm>
            <a:off x="6126480" y="2188634"/>
            <a:ext cx="2658983" cy="338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8050E7A1-A226-409E-BB6C-0FF8022EE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7" r="11458"/>
          <a:stretch/>
        </p:blipFill>
        <p:spPr bwMode="auto">
          <a:xfrm>
            <a:off x="8813284" y="2188634"/>
            <a:ext cx="3200400" cy="33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73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E1824-0738-42A2-8680-2A096796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товаров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DA538-E2CE-44AA-A3FC-A8B4B378E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r>
              <a:rPr lang="ru-RU" dirty="0"/>
              <a:t>Эффект замещения и эффект дохода связаны между собой в определенных категориях товаров.</a:t>
            </a:r>
          </a:p>
          <a:p>
            <a:r>
              <a:rPr lang="ru-RU" dirty="0"/>
              <a:t>В зависимости от реакции покупателя на рост реального дохода выделяют:</a:t>
            </a:r>
          </a:p>
          <a:p>
            <a:pPr marL="749808" lvl="1" indent="-457200">
              <a:buFont typeface="+mj-lt"/>
              <a:buAutoNum type="arabicPeriod"/>
            </a:pPr>
            <a:r>
              <a:rPr lang="ru-RU" dirty="0"/>
              <a:t>Нормальные (обычные) товары</a:t>
            </a:r>
          </a:p>
          <a:p>
            <a:pPr marL="749808" lvl="1" indent="-457200">
              <a:buFont typeface="+mj-lt"/>
              <a:buAutoNum type="arabicPeriod"/>
            </a:pPr>
            <a:r>
              <a:rPr lang="ru-RU" dirty="0"/>
              <a:t>Малоценные товары (низшей категории)</a:t>
            </a:r>
          </a:p>
          <a:p>
            <a:pPr marL="749808" lvl="1" indent="-457200">
              <a:buFont typeface="+mj-lt"/>
              <a:buAutoNum type="arabicPeriod"/>
            </a:pPr>
            <a:r>
              <a:rPr lang="ru-RU" dirty="0"/>
              <a:t>Товары </a:t>
            </a:r>
            <a:r>
              <a:rPr lang="ru-RU" dirty="0" err="1"/>
              <a:t>Гиффена</a:t>
            </a:r>
            <a:endParaRPr lang="ru-RU" dirty="0"/>
          </a:p>
          <a:p>
            <a:r>
              <a:rPr lang="ru-RU" dirty="0"/>
              <a:t>Рассмотрим каждую категорию отдельно на следующих слайдах.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711C7D-C5C8-4B89-AC4D-C326E9EE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8834"/>
            <a:ext cx="5962650" cy="29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7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2F848-43FE-4CDA-873B-CAD1CF01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Малоценные (низшие) товары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1B8AD-0DB7-42D1-855B-9A26FCAA3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497916"/>
          </a:xfrm>
        </p:spPr>
        <p:txBody>
          <a:bodyPr>
            <a:normAutofit/>
          </a:bodyPr>
          <a:lstStyle/>
          <a:p>
            <a:r>
              <a:rPr lang="ru-RU" dirty="0"/>
              <a:t>К таким товарам относятся дешевые «первой необходимости»: соль, сахар, мука, картофель, огурцы, хлеб, кофейный напиток и т.п.</a:t>
            </a:r>
          </a:p>
          <a:p>
            <a:r>
              <a:rPr lang="ru-RU" dirty="0"/>
              <a:t>Для товаров низшей категории действие эффектов дохода и замещения определяется их разницей. Причем, для этих товаров свойственно падение спроса на них при увеличении доходов потребителей, так как на большее количество </a:t>
            </a:r>
            <a:r>
              <a:rPr lang="ru-RU" dirty="0" err="1"/>
              <a:t>ден</a:t>
            </a:r>
            <a:r>
              <a:rPr lang="ru-RU" dirty="0"/>
              <a:t>. средств можно купить блага, лучшие по качеству, чем малоценные товары. Данный механизм работает и в обратную сторону – повышение спроса на них диктуется падением доходов потребителей.</a:t>
            </a:r>
          </a:p>
          <a:p>
            <a:endParaRPr lang="ru-RU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1E23C03-C036-4E32-82F4-858FEB11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594"/>
            <a:ext cx="22820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FB9847F-D3A0-4162-A90A-189A98A6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031" y="4093682"/>
            <a:ext cx="1440083" cy="224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90FF714D-656C-4CC4-A09B-3BE110E38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073" y="1904813"/>
            <a:ext cx="1440083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B63CCDA5-66D1-4D0D-9BEB-21A6E7E0C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2" r="24802"/>
          <a:stretch/>
        </p:blipFill>
        <p:spPr bwMode="auto">
          <a:xfrm rot="1045903">
            <a:off x="4359522" y="3567079"/>
            <a:ext cx="132487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40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5429F-9C14-4C49-993B-7F2D94BD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Нормальные (обычные) товары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BB91E-EE7A-4291-8491-6A22FC8BF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725664"/>
          </a:xfrm>
        </p:spPr>
        <p:txBody>
          <a:bodyPr>
            <a:normAutofit/>
          </a:bodyPr>
          <a:lstStyle/>
          <a:p>
            <a:r>
              <a:rPr lang="ru-RU" dirty="0"/>
              <a:t>К этой категории относятся недешевые или дорогие товары хорошего или отличного качества: форель, осетр, сервелат, кофе, чай, шоколад и т.д.</a:t>
            </a:r>
          </a:p>
          <a:p>
            <a:r>
              <a:rPr lang="ru-RU" dirty="0"/>
              <a:t>Эффект дохода и эффект замещения суммируются в случае нормальных товаров, так как снижение цены на эти товары приводит к увеличению спроса на них.</a:t>
            </a:r>
          </a:p>
          <a:p>
            <a:r>
              <a:rPr lang="ru-RU" dirty="0"/>
              <a:t>Для данных товаров характерно повышение спроса на них при повышении доходов потребителей и наоборот, спрос на товары данной категории падает при понижении доходов потребителей.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963F6CB-62D5-4B65-ADC9-3292D61B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008" y="1845734"/>
            <a:ext cx="2861142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835AF792-052A-43DB-B6C9-E21329DA9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r="28334"/>
          <a:stretch/>
        </p:blipFill>
        <p:spPr bwMode="auto">
          <a:xfrm>
            <a:off x="9566910" y="1902884"/>
            <a:ext cx="1342020" cy="301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513FFB33-C9FC-4CE9-AF4F-251C40B4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025" y="4914900"/>
            <a:ext cx="1527810" cy="13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0F26C341-8382-484B-BF89-BE16B9F75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8383"/>
          <a:stretch/>
        </p:blipFill>
        <p:spPr bwMode="auto">
          <a:xfrm>
            <a:off x="6731601" y="3956219"/>
            <a:ext cx="2228850" cy="106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CFB1C1B-48F2-46FC-905A-DA4AC6D0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455" y="5026150"/>
            <a:ext cx="2861142" cy="101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762128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ЭкГео_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00000"/>
      </a:accent1>
      <a:accent2>
        <a:srgbClr val="900000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383</TotalTime>
  <Words>1592</Words>
  <Application>Microsoft Office PowerPoint</Application>
  <PresentationFormat>Широкоэкранный</PresentationFormat>
  <Paragraphs>67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Wingdings</vt:lpstr>
      <vt:lpstr>Ретро</vt:lpstr>
      <vt:lpstr>Тема: Действие эффектов дохода и замещения в российской экономике.</vt:lpstr>
      <vt:lpstr>Содержание</vt:lpstr>
      <vt:lpstr>Введение</vt:lpstr>
      <vt:lpstr>Введение</vt:lpstr>
      <vt:lpstr>Эффект замены (замещения)</vt:lpstr>
      <vt:lpstr>Эффект дохода</vt:lpstr>
      <vt:lpstr>Категории товаров</vt:lpstr>
      <vt:lpstr>Малоценные (низшие) товары</vt:lpstr>
      <vt:lpstr>Нормальные (обычные) товары</vt:lpstr>
      <vt:lpstr>Товары Гиффена</vt:lpstr>
      <vt:lpstr>Действие ЭЗ и ЭД в России</vt:lpstr>
      <vt:lpstr>Россия 1991 года</vt:lpstr>
      <vt:lpstr>Россия 1991 года</vt:lpstr>
      <vt:lpstr>Паводок на Дальнем востоке – 2013 г.</vt:lpstr>
      <vt:lpstr>Пандемия коронавируса – 2020 г.</vt:lpstr>
      <vt:lpstr>Заключение</vt:lpstr>
      <vt:lpstr>Источники информации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.</dc:title>
  <dc:creator>Alexander Podstrechnyy</dc:creator>
  <cp:lastModifiedBy>Alexander Podstrechnyy</cp:lastModifiedBy>
  <cp:revision>920</cp:revision>
  <dcterms:created xsi:type="dcterms:W3CDTF">2021-10-05T14:38:21Z</dcterms:created>
  <dcterms:modified xsi:type="dcterms:W3CDTF">2022-03-16T16:56:12Z</dcterms:modified>
</cp:coreProperties>
</file>